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6.pn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7.pn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0847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6" y="0"/>
                </a:lnTo>
                <a:lnTo>
                  <a:pt x="6266306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45877" y="3581655"/>
            <a:ext cx="1196246" cy="1439684"/>
          </a:xfrm>
          <a:custGeom>
            <a:avLst/>
            <a:gdLst/>
            <a:ahLst/>
            <a:cxnLst/>
            <a:rect r="r" b="b" t="t" l="l"/>
            <a:pathLst>
              <a:path h="1439684" w="1196246">
                <a:moveTo>
                  <a:pt x="0" y="0"/>
                </a:moveTo>
                <a:lnTo>
                  <a:pt x="1196246" y="0"/>
                </a:lnTo>
                <a:lnTo>
                  <a:pt x="1196246" y="1439684"/>
                </a:lnTo>
                <a:lnTo>
                  <a:pt x="0" y="143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054127"/>
            <a:ext cx="18288000" cy="1232873"/>
            <a:chOff x="0" y="0"/>
            <a:chExt cx="4816593" cy="3247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24707"/>
            </a:xfrm>
            <a:custGeom>
              <a:avLst/>
              <a:gdLst/>
              <a:ahLst/>
              <a:cxnLst/>
              <a:rect r="r" b="b" t="t" l="l"/>
              <a:pathLst>
                <a:path h="3247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4707"/>
                  </a:lnTo>
                  <a:lnTo>
                    <a:pt x="0" y="324707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7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92615" y="6567417"/>
            <a:ext cx="11080234" cy="1228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318" spc="428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LOAN DEFAULT PREDICTION USING MACHINE LEARNING</a:t>
            </a:r>
          </a:p>
          <a:p>
            <a:pPr algn="ctr">
              <a:lnSpc>
                <a:spcPts val="3246"/>
              </a:lnSpc>
            </a:pPr>
            <a:r>
              <a:rPr lang="en-US" b="true" sz="2318" spc="428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&amp;</a:t>
            </a:r>
          </a:p>
          <a:p>
            <a:pPr algn="ctr" marL="0" indent="0" lvl="0">
              <a:lnSpc>
                <a:spcPts val="3246"/>
              </a:lnSpc>
              <a:spcBef>
                <a:spcPct val="0"/>
              </a:spcBef>
            </a:pPr>
            <a:r>
              <a:rPr lang="en-US" b="true" sz="2318" spc="428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BANKING KNOWLEDGE ASSISTANT USING RAG (LLM)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8205" y="5201426"/>
            <a:ext cx="12551590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40"/>
              </a:lnSpc>
              <a:spcBef>
                <a:spcPct val="0"/>
              </a:spcBef>
            </a:pPr>
            <a:r>
              <a:rPr lang="en-US" b="true" sz="61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BANK RISK CONTROLLER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99835" cy="10287000"/>
            <a:chOff x="0" y="0"/>
            <a:chExt cx="186991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99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69916">
                  <a:moveTo>
                    <a:pt x="0" y="0"/>
                  </a:moveTo>
                  <a:lnTo>
                    <a:pt x="1869916" y="0"/>
                  </a:lnTo>
                  <a:lnTo>
                    <a:pt x="1869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6991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028839" y="4669443"/>
            <a:ext cx="11230461" cy="1922165"/>
          </a:xfrm>
          <a:custGeom>
            <a:avLst/>
            <a:gdLst/>
            <a:ahLst/>
            <a:cxnLst/>
            <a:rect r="r" b="b" t="t" l="l"/>
            <a:pathLst>
              <a:path h="1922165" w="11230461">
                <a:moveTo>
                  <a:pt x="0" y="0"/>
                </a:moveTo>
                <a:lnTo>
                  <a:pt x="11230461" y="0"/>
                </a:lnTo>
                <a:lnTo>
                  <a:pt x="11230461" y="1922165"/>
                </a:lnTo>
                <a:lnTo>
                  <a:pt x="0" y="192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28839" y="1028700"/>
            <a:ext cx="11230461" cy="5022756"/>
            <a:chOff x="0" y="0"/>
            <a:chExt cx="2957817" cy="13228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57817" cy="1322866"/>
            </a:xfrm>
            <a:custGeom>
              <a:avLst/>
              <a:gdLst/>
              <a:ahLst/>
              <a:cxnLst/>
              <a:rect r="r" b="b" t="t" l="l"/>
              <a:pathLst>
                <a:path h="1322866" w="2957817">
                  <a:moveTo>
                    <a:pt x="0" y="0"/>
                  </a:moveTo>
                  <a:lnTo>
                    <a:pt x="2957817" y="0"/>
                  </a:lnTo>
                  <a:lnTo>
                    <a:pt x="2957817" y="1322866"/>
                  </a:lnTo>
                  <a:lnTo>
                    <a:pt x="0" y="132286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957817" cy="1370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5106030" y="8728729"/>
            <a:ext cx="2153270" cy="0"/>
          </a:xfrm>
          <a:prstGeom prst="line">
            <a:avLst/>
          </a:prstGeom>
          <a:ln cap="flat" w="38100">
            <a:solidFill>
              <a:srgbClr val="63558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347525"/>
            <a:ext cx="3858605" cy="4643836"/>
          </a:xfrm>
          <a:custGeom>
            <a:avLst/>
            <a:gdLst/>
            <a:ahLst/>
            <a:cxnLst/>
            <a:rect r="r" b="b" t="t" l="l"/>
            <a:pathLst>
              <a:path h="4643836" w="3858605">
                <a:moveTo>
                  <a:pt x="0" y="0"/>
                </a:moveTo>
                <a:lnTo>
                  <a:pt x="3858605" y="0"/>
                </a:lnTo>
                <a:lnTo>
                  <a:pt x="3858605" y="4643836"/>
                </a:lnTo>
                <a:lnTo>
                  <a:pt x="0" y="464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040479"/>
            <a:ext cx="11301259" cy="6003794"/>
          </a:xfrm>
          <a:custGeom>
            <a:avLst/>
            <a:gdLst/>
            <a:ahLst/>
            <a:cxnLst/>
            <a:rect r="r" b="b" t="t" l="l"/>
            <a:pathLst>
              <a:path h="6003794" w="11301259">
                <a:moveTo>
                  <a:pt x="0" y="0"/>
                </a:moveTo>
                <a:lnTo>
                  <a:pt x="11301259" y="0"/>
                </a:lnTo>
                <a:lnTo>
                  <a:pt x="11301259" y="6003793"/>
                </a:lnTo>
                <a:lnTo>
                  <a:pt x="0" y="6003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323309"/>
            <a:ext cx="7647031" cy="32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PDF Loading (B</a:t>
            </a: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ank Policy Documents)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Text Chunking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Sentence Embeddings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Vector Database</a:t>
            </a: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(ChromaDB)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Query Retrieval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Answer Generation using LLaMA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Models Used: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aminhaeri/risk-embed (Embeddings)</a:t>
            </a:r>
          </a:p>
          <a:p>
            <a:pPr algn="just" marL="435432" indent="-217716" lvl="1">
              <a:lnSpc>
                <a:spcPts val="2823"/>
              </a:lnSpc>
              <a:buFont typeface="Arial"/>
              <a:buChar char="•"/>
            </a:pPr>
            <a:r>
              <a:rPr lang="en-US" sz="201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Mistral-7B Banking LLaMA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0248" y="1595073"/>
            <a:ext cx="6469587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Chatbot Architecture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986909" y="6089300"/>
            <a:ext cx="1804122" cy="1804122"/>
          </a:xfrm>
          <a:custGeom>
            <a:avLst/>
            <a:gdLst/>
            <a:ahLst/>
            <a:cxnLst/>
            <a:rect r="r" b="b" t="t" l="l"/>
            <a:pathLst>
              <a:path h="1804122" w="1804122">
                <a:moveTo>
                  <a:pt x="0" y="0"/>
                </a:moveTo>
                <a:lnTo>
                  <a:pt x="1804122" y="0"/>
                </a:lnTo>
                <a:lnTo>
                  <a:pt x="1804122" y="1804122"/>
                </a:lnTo>
                <a:lnTo>
                  <a:pt x="0" y="180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22" r="0" b="-10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0474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7" y="0"/>
                </a:lnTo>
                <a:lnTo>
                  <a:pt x="6266307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01202"/>
            <a:ext cx="7893363" cy="2698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982" indent="-271991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User Interface → Streamlit</a:t>
            </a:r>
          </a:p>
          <a:p>
            <a:pPr algn="just" marL="543982" indent="-271991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Prediction Engine → ML Model</a:t>
            </a:r>
          </a:p>
          <a:p>
            <a:pPr algn="just" marL="543982" indent="-271991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Chatbo</a:t>
            </a:r>
            <a:r>
              <a:rPr lang="en-US" sz="251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 Engine → RAG + LLaMA</a:t>
            </a:r>
          </a:p>
          <a:p>
            <a:pPr algn="just" marL="543982" indent="-271991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Data Storage → CSV, PDF, Pickle</a:t>
            </a:r>
          </a:p>
          <a:p>
            <a:pPr algn="just">
              <a:lnSpc>
                <a:spcPts val="3527"/>
              </a:lnSpc>
            </a:pPr>
          </a:p>
          <a:p>
            <a:pPr algn="just" marL="0" indent="0" lvl="0">
              <a:lnSpc>
                <a:spcPts val="352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5865" y="968971"/>
            <a:ext cx="6133563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3346" y="5181600"/>
            <a:ext cx="6045826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2861" y="1956176"/>
            <a:ext cx="8135139" cy="22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708" indent="-277854" lvl="1">
              <a:lnSpc>
                <a:spcPts val="3603"/>
              </a:lnSpc>
              <a:buFont typeface="Arial"/>
              <a:buChar char="•"/>
            </a:pPr>
            <a:r>
              <a:rPr lang="en-US" sz="2573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Featur</a:t>
            </a:r>
            <a:r>
              <a:rPr lang="en-US" sz="2573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 mismatch during prediction</a:t>
            </a:r>
          </a:p>
          <a:p>
            <a:pPr algn="just" marL="555708" indent="-277854" lvl="1">
              <a:lnSpc>
                <a:spcPts val="3603"/>
              </a:lnSpc>
              <a:buFont typeface="Arial"/>
              <a:buChar char="•"/>
            </a:pPr>
            <a:r>
              <a:rPr lang="en-US" sz="2573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High memory usage during training</a:t>
            </a:r>
          </a:p>
          <a:p>
            <a:pPr algn="just" marL="555708" indent="-277854" lvl="1">
              <a:lnSpc>
                <a:spcPts val="3603"/>
              </a:lnSpc>
              <a:buFont typeface="Arial"/>
              <a:buChar char="•"/>
            </a:pPr>
            <a:r>
              <a:rPr lang="en-US" sz="2573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LangChain version conflicts</a:t>
            </a:r>
          </a:p>
          <a:p>
            <a:pPr algn="just" marL="555708" indent="-277854" lvl="1">
              <a:lnSpc>
                <a:spcPts val="3603"/>
              </a:lnSpc>
              <a:buFont typeface="Arial"/>
              <a:buChar char="•"/>
            </a:pPr>
            <a:r>
              <a:rPr lang="en-US" sz="2573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Model loading time issues</a:t>
            </a:r>
          </a:p>
          <a:p>
            <a:pPr algn="just">
              <a:lnSpc>
                <a:spcPts val="360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95" y="862339"/>
            <a:ext cx="5702941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FACED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1795" y="5181600"/>
            <a:ext cx="6524295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ENHANCEMENTS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53254" y="6143624"/>
            <a:ext cx="6015333" cy="242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3801" indent="-246901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Add Explainable AI (SHAP)</a:t>
            </a:r>
          </a:p>
          <a:p>
            <a:pPr algn="just" marL="493801" indent="-246901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Multiling</a:t>
            </a: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ual chatbot support</a:t>
            </a:r>
          </a:p>
          <a:p>
            <a:pPr algn="just" marL="493801" indent="-246901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Real-time d</a:t>
            </a: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atabase connection</a:t>
            </a:r>
          </a:p>
          <a:p>
            <a:pPr algn="just" marL="493801" indent="-246901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Cloud deployment (AWS / Azure)</a:t>
            </a:r>
          </a:p>
          <a:p>
            <a:pPr algn="just" marL="493801" indent="-246901" lvl="1">
              <a:lnSpc>
                <a:spcPts val="3202"/>
              </a:lnSpc>
              <a:buFont typeface="Arial"/>
              <a:buChar char="•"/>
            </a:pPr>
            <a:r>
              <a:rPr lang="en-US" sz="2287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Role-based access system</a:t>
            </a:r>
          </a:p>
          <a:p>
            <a:pPr algn="just" marL="0" indent="0" lvl="0">
              <a:lnSpc>
                <a:spcPts val="320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23346" y="6164133"/>
            <a:ext cx="5862836" cy="237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Accurate loan risk prediction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Reduced manual decisi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on making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Intelligent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bank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ing assistant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Scalable and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reusable architecture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Practical real-world application</a:t>
            </a:r>
          </a:p>
          <a:p>
            <a:pPr algn="just"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6" r="0" b="-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107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24333"/>
            <a:ext cx="3025646" cy="3641368"/>
          </a:xfrm>
          <a:custGeom>
            <a:avLst/>
            <a:gdLst/>
            <a:ahLst/>
            <a:cxnLst/>
            <a:rect r="r" b="b" t="t" l="l"/>
            <a:pathLst>
              <a:path h="3641368" w="3025646">
                <a:moveTo>
                  <a:pt x="0" y="0"/>
                </a:moveTo>
                <a:lnTo>
                  <a:pt x="3025646" y="0"/>
                </a:lnTo>
                <a:lnTo>
                  <a:pt x="3025646" y="3641367"/>
                </a:lnTo>
                <a:lnTo>
                  <a:pt x="0" y="3641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1941" y="7303358"/>
            <a:ext cx="7793951" cy="225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8109" indent="-274055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Successfully built an end-to-end ML system</a:t>
            </a:r>
          </a:p>
          <a:p>
            <a:pPr algn="just" marL="548109" indent="-274055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Combined predictive analytics with LLMs</a:t>
            </a:r>
          </a:p>
          <a:p>
            <a:pPr algn="just" marL="548109" indent="-274055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Dem</a:t>
            </a: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onstrated real-world</a:t>
            </a: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bank</a:t>
            </a: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ing use case</a:t>
            </a:r>
          </a:p>
          <a:p>
            <a:pPr algn="just" marL="548109" indent="-274055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Strong integration of Data Science concepts</a:t>
            </a:r>
          </a:p>
          <a:p>
            <a:pPr algn="just" marL="0" indent="0" lvl="0">
              <a:lnSpc>
                <a:spcPts val="355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80964" y="6441024"/>
            <a:ext cx="6045826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4446" y="1028700"/>
            <a:ext cx="6838049" cy="8229600"/>
          </a:xfrm>
          <a:custGeom>
            <a:avLst/>
            <a:gdLst/>
            <a:ahLst/>
            <a:cxnLst/>
            <a:rect r="r" b="b" t="t" l="l"/>
            <a:pathLst>
              <a:path h="8229600" w="6838049">
                <a:moveTo>
                  <a:pt x="0" y="0"/>
                </a:moveTo>
                <a:lnTo>
                  <a:pt x="6838050" y="0"/>
                </a:lnTo>
                <a:lnTo>
                  <a:pt x="683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1172" y="3332067"/>
            <a:ext cx="8733591" cy="564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6413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Banks face high financial risk due to loan defaults</a:t>
            </a:r>
          </a:p>
          <a:p>
            <a:pPr algn="just" marL="536413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Manual risk evaluation is:</a:t>
            </a:r>
          </a:p>
          <a:p>
            <a:pPr algn="just" marL="1072827" indent="-357609" lvl="2">
              <a:lnSpc>
                <a:spcPts val="3478"/>
              </a:lnSpc>
              <a:buFont typeface="Arial"/>
              <a:buChar char="⚬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Time-consuming</a:t>
            </a:r>
          </a:p>
          <a:p>
            <a:pPr algn="just" marL="1072827" indent="-357609" lvl="2">
              <a:lnSpc>
                <a:spcPts val="3478"/>
              </a:lnSpc>
              <a:buFont typeface="Arial"/>
              <a:buChar char="⚬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Error-prone</a:t>
            </a:r>
          </a:p>
          <a:p>
            <a:pPr algn="just" marL="1072827" indent="-357609" lvl="2">
              <a:lnSpc>
                <a:spcPts val="3478"/>
              </a:lnSpc>
              <a:buFont typeface="Arial"/>
              <a:buChar char="⚬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</a:p>
          <a:p>
            <a:pPr algn="just" marL="536413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Customers also require:</a:t>
            </a:r>
          </a:p>
          <a:p>
            <a:pPr algn="just" marL="1072827" indent="-357609" lvl="2">
              <a:lnSpc>
                <a:spcPts val="3478"/>
              </a:lnSpc>
              <a:buFont typeface="Arial"/>
              <a:buChar char="⚬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Clear answers to banking rules</a:t>
            </a:r>
          </a:p>
          <a:p>
            <a:pPr algn="just" marL="1072827" indent="-357609" lvl="2">
              <a:lnSpc>
                <a:spcPts val="3478"/>
              </a:lnSpc>
              <a:buFont typeface="Arial"/>
              <a:buChar char="⚬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Instant support without human dependency</a:t>
            </a:r>
          </a:p>
          <a:p>
            <a:pPr algn="just">
              <a:lnSpc>
                <a:spcPts val="3478"/>
              </a:lnSpc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👉 Need for an intelligent system to:</a:t>
            </a:r>
          </a:p>
          <a:p>
            <a:pPr algn="just" marL="536413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Predict loan default risk</a:t>
            </a:r>
          </a:p>
          <a:p>
            <a:pPr algn="just" marL="536413" indent="-268207" lvl="1">
              <a:lnSpc>
                <a:spcPts val="3478"/>
              </a:lnSpc>
              <a:buFont typeface="Arial"/>
              <a:buChar char="•"/>
            </a:pPr>
            <a:r>
              <a:rPr lang="en-US" sz="2484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Provide banking policy assistance via chatbot</a:t>
            </a:r>
          </a:p>
          <a:p>
            <a:pPr algn="just">
              <a:lnSpc>
                <a:spcPts val="3478"/>
              </a:lnSpc>
            </a:pPr>
          </a:p>
          <a:p>
            <a:pPr algn="just" marL="0" indent="0" lvl="0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2095"/>
            <a:ext cx="6137267" cy="57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b="true" sz="4049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0935" y="3464817"/>
            <a:ext cx="8374529" cy="399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Build a Loan Default Prediction model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Identify High Risk vs Low Risk customers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Use historical loan data for predictions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Create an interactive Streamlit application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Develop a Banking Chatbot using: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PDF policy documents</a:t>
            </a:r>
          </a:p>
          <a:p>
            <a:pPr algn="just" marL="614553" indent="-307277" lvl="1">
              <a:lnSpc>
                <a:spcPts val="3985"/>
              </a:lnSpc>
              <a:buFont typeface="Arial"/>
              <a:buChar char="•"/>
            </a:pPr>
            <a:r>
              <a:rPr lang="en-US" sz="2846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Retrieval Augmented Generation (RAG)</a:t>
            </a:r>
          </a:p>
          <a:p>
            <a:pPr algn="just" marL="0" indent="0" lvl="0">
              <a:lnSpc>
                <a:spcPts val="398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28604" y="2012095"/>
            <a:ext cx="5481052" cy="105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968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</a:t>
            </a:r>
          </a:p>
          <a:p>
            <a:pPr algn="l">
              <a:lnSpc>
                <a:spcPts val="396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22" r="0" b="-10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0474" y="1028700"/>
            <a:ext cx="6266307" cy="7541507"/>
          </a:xfrm>
          <a:custGeom>
            <a:avLst/>
            <a:gdLst/>
            <a:ahLst/>
            <a:cxnLst/>
            <a:rect r="r" b="b" t="t" l="l"/>
            <a:pathLst>
              <a:path h="7541507" w="6266307">
                <a:moveTo>
                  <a:pt x="0" y="0"/>
                </a:moveTo>
                <a:lnTo>
                  <a:pt x="6266307" y="0"/>
                </a:lnTo>
                <a:lnTo>
                  <a:pt x="6266307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60262"/>
            <a:ext cx="7504960" cy="312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Dataset Source: Loan </a:t>
            </a: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Total Records: [14,13,700]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Total Features: [158]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File size : 1 GB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Memory usage : 1.7+GB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Target Variable:</a:t>
            </a:r>
          </a:p>
          <a:p>
            <a:pPr algn="just" marL="476160" indent="-238080" lvl="1">
              <a:lnSpc>
                <a:spcPts val="3087"/>
              </a:lnSpc>
              <a:buFont typeface="Arial"/>
              <a:buChar char="•"/>
            </a:pPr>
            <a:r>
              <a:rPr lang="en-US" sz="2205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TARGET → 1 (Default), 0 (No Default)</a:t>
            </a:r>
          </a:p>
          <a:p>
            <a:pPr algn="just" marL="0" indent="0" lvl="0">
              <a:lnSpc>
                <a:spcPts val="308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5865" y="968971"/>
            <a:ext cx="5702941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54764" y="4837554"/>
            <a:ext cx="8557791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 DATA PREPROCESSING 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7747" y="5514175"/>
            <a:ext cx="9092505" cy="434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Removed missing and invalid values  null values 50%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Converted negative day values to:</a:t>
            </a:r>
          </a:p>
          <a:p>
            <a:pPr algn="just">
              <a:lnSpc>
                <a:spcPts val="3120"/>
              </a:lnSpc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AGE in years</a:t>
            </a:r>
          </a:p>
          <a:p>
            <a:pPr algn="just">
              <a:lnSpc>
                <a:spcPts val="3120"/>
              </a:lnSpc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EMPLOYMENT duration in years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Feature Engineering &amp; Reduction :</a:t>
            </a:r>
          </a:p>
          <a:p>
            <a:pPr algn="just">
              <a:lnSpc>
                <a:spcPts val="3120"/>
              </a:lnSpc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Created BIRTH_YEAR</a:t>
            </a:r>
          </a:p>
          <a:p>
            <a:pPr algn="just">
              <a:lnSpc>
                <a:spcPts val="3120"/>
              </a:lnSpc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Binned CNT_CHILDREN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Encoded categorical variables   Label Encoder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Handled class imbalance</a:t>
            </a:r>
          </a:p>
          <a:p>
            <a:pPr algn="just" marL="481283" indent="-240641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Final cleaned dataset saved for modeling</a:t>
            </a:r>
          </a:p>
          <a:p>
            <a:pPr algn="just"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300580" y="1560798"/>
            <a:ext cx="7402581" cy="332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5667" indent="-252834" lvl="1">
              <a:lnSpc>
                <a:spcPts val="3278"/>
              </a:lnSpc>
              <a:buFont typeface="Arial"/>
              <a:buChar char="•"/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Age vs Default Risk An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alysis</a:t>
            </a:r>
          </a:p>
          <a:p>
            <a:pPr algn="just" marL="505667" indent="-252834" lvl="1">
              <a:lnSpc>
                <a:spcPts val="3278"/>
              </a:lnSpc>
              <a:buFont typeface="Arial"/>
              <a:buChar char="•"/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Income vs 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redit Amount comparison</a:t>
            </a:r>
          </a:p>
          <a:p>
            <a:pPr algn="just" marL="505667" indent="-252834" lvl="1">
              <a:lnSpc>
                <a:spcPts val="3278"/>
              </a:lnSpc>
              <a:buFont typeface="Arial"/>
              <a:buChar char="•"/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Default rate based on:</a:t>
            </a:r>
          </a:p>
          <a:p>
            <a:pPr algn="just">
              <a:lnSpc>
                <a:spcPts val="3278"/>
              </a:lnSpc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Gender</a:t>
            </a:r>
          </a:p>
          <a:p>
            <a:pPr algn="just">
              <a:lnSpc>
                <a:spcPts val="3278"/>
              </a:lnSpc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            Employment years</a:t>
            </a:r>
          </a:p>
          <a:p>
            <a:pPr algn="just" marL="505667" indent="-252834" lvl="1">
              <a:lnSpc>
                <a:spcPts val="3278"/>
              </a:lnSpc>
              <a:buFont typeface="Arial"/>
              <a:buChar char="•"/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EXT_SOURCE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scores impact on default</a:t>
            </a:r>
          </a:p>
          <a:p>
            <a:pPr algn="just" marL="505667" indent="-252834" lvl="1">
              <a:lnSpc>
                <a:spcPts val="3278"/>
              </a:lnSpc>
              <a:buFont typeface="Arial"/>
              <a:buChar char="•"/>
            </a:pP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Id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entified st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rong predi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ctors for lo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342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risk</a:t>
            </a:r>
          </a:p>
          <a:p>
            <a:pPr algn="just">
              <a:lnSpc>
                <a:spcPts val="327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91795" y="862339"/>
            <a:ext cx="5702941" cy="5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</a:pPr>
            <a:r>
              <a:rPr lang="en-US" b="true" sz="4082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EDA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51668" cy="10287000"/>
            <a:chOff x="0" y="0"/>
            <a:chExt cx="241031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03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10316">
                  <a:moveTo>
                    <a:pt x="0" y="0"/>
                  </a:moveTo>
                  <a:lnTo>
                    <a:pt x="2410316" y="0"/>
                  </a:lnTo>
                  <a:lnTo>
                    <a:pt x="2410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1031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31350" y="1028700"/>
            <a:ext cx="7027950" cy="8229600"/>
            <a:chOff x="0" y="0"/>
            <a:chExt cx="1088813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8813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88813">
                  <a:moveTo>
                    <a:pt x="0" y="0"/>
                  </a:moveTo>
                  <a:lnTo>
                    <a:pt x="1088813" y="0"/>
                  </a:lnTo>
                  <a:lnTo>
                    <a:pt x="108881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37878" t="0" r="-378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432927" y="1536675"/>
            <a:ext cx="5422145" cy="6525558"/>
          </a:xfrm>
          <a:custGeom>
            <a:avLst/>
            <a:gdLst/>
            <a:ahLst/>
            <a:cxnLst/>
            <a:rect r="r" b="b" t="t" l="l"/>
            <a:pathLst>
              <a:path h="6525558" w="5422145">
                <a:moveTo>
                  <a:pt x="0" y="0"/>
                </a:moveTo>
                <a:lnTo>
                  <a:pt x="5422146" y="0"/>
                </a:lnTo>
                <a:lnTo>
                  <a:pt x="5422146" y="6525558"/>
                </a:lnTo>
                <a:lnTo>
                  <a:pt x="0" y="6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03350"/>
            <a:ext cx="9443795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BUILDING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20757"/>
            <a:ext cx="9092505" cy="586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22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Models T</a:t>
            </a:r>
            <a:r>
              <a:rPr lang="en-US" sz="222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ried: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Logistic Regression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ndom Forest(Final Model)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radient Boosting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LightGBM 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XGBoosting tunning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Extra Tree 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Decision Tree</a:t>
            </a:r>
          </a:p>
          <a:p>
            <a:pPr algn="just">
              <a:lnSpc>
                <a:spcPts val="3120"/>
              </a:lnSpc>
            </a:pPr>
            <a:r>
              <a:rPr lang="en-US" sz="2229" b="true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Final Model: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✅ Random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Forest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Why Random Forest?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ndles large datasets efficiently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Better performance on imbalanced data</a:t>
            </a:r>
          </a:p>
          <a:p>
            <a:pPr algn="just" marL="481283" indent="-240642" lvl="1">
              <a:lnSpc>
                <a:spcPts val="3120"/>
              </a:lnSpc>
              <a:buFont typeface="Arial"/>
              <a:buChar char="•"/>
            </a:pPr>
            <a:r>
              <a:rPr lang="en-US" sz="2229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Faster training time</a:t>
            </a:r>
          </a:p>
          <a:p>
            <a:pPr algn="just"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84767" cy="10287000"/>
            <a:chOff x="0" y="0"/>
            <a:chExt cx="207664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66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76646">
                  <a:moveTo>
                    <a:pt x="0" y="0"/>
                  </a:moveTo>
                  <a:lnTo>
                    <a:pt x="2076646" y="0"/>
                  </a:lnTo>
                  <a:lnTo>
                    <a:pt x="20766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766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4689" y="1135332"/>
            <a:ext cx="1947056" cy="2099766"/>
          </a:xfrm>
          <a:custGeom>
            <a:avLst/>
            <a:gdLst/>
            <a:ahLst/>
            <a:cxnLst/>
            <a:rect r="r" b="b" t="t" l="l"/>
            <a:pathLst>
              <a:path h="2099766" w="1947056">
                <a:moveTo>
                  <a:pt x="0" y="0"/>
                </a:moveTo>
                <a:lnTo>
                  <a:pt x="1947055" y="0"/>
                </a:lnTo>
                <a:lnTo>
                  <a:pt x="194705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31978" y="7265166"/>
            <a:ext cx="2099766" cy="2099766"/>
          </a:xfrm>
          <a:custGeom>
            <a:avLst/>
            <a:gdLst/>
            <a:ahLst/>
            <a:cxnLst/>
            <a:rect r="r" b="b" t="t" l="l"/>
            <a:pathLst>
              <a:path h="2099766" w="2099766">
                <a:moveTo>
                  <a:pt x="0" y="0"/>
                </a:moveTo>
                <a:lnTo>
                  <a:pt x="2099766" y="0"/>
                </a:lnTo>
                <a:lnTo>
                  <a:pt x="2099766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15969" y="4200249"/>
            <a:ext cx="2015775" cy="2099766"/>
          </a:xfrm>
          <a:custGeom>
            <a:avLst/>
            <a:gdLst/>
            <a:ahLst/>
            <a:cxnLst/>
            <a:rect r="r" b="b" t="t" l="l"/>
            <a:pathLst>
              <a:path h="2099766" w="2015775">
                <a:moveTo>
                  <a:pt x="0" y="0"/>
                </a:moveTo>
                <a:lnTo>
                  <a:pt x="2015775" y="0"/>
                </a:lnTo>
                <a:lnTo>
                  <a:pt x="201577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559511"/>
            <a:ext cx="12810205" cy="6805421"/>
          </a:xfrm>
          <a:custGeom>
            <a:avLst/>
            <a:gdLst/>
            <a:ahLst/>
            <a:cxnLst/>
            <a:rect r="r" b="b" t="t" l="l"/>
            <a:pathLst>
              <a:path h="6805421" w="12810205">
                <a:moveTo>
                  <a:pt x="0" y="0"/>
                </a:moveTo>
                <a:lnTo>
                  <a:pt x="12810205" y="0"/>
                </a:lnTo>
                <a:lnTo>
                  <a:pt x="12810205" y="6805421"/>
                </a:lnTo>
                <a:lnTo>
                  <a:pt x="0" y="6805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3354" y="1095375"/>
            <a:ext cx="9535496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EVALUATION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39009" y="1028700"/>
            <a:ext cx="4420291" cy="9258300"/>
            <a:chOff x="0" y="0"/>
            <a:chExt cx="684819" cy="1434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4819" cy="1434353"/>
            </a:xfrm>
            <a:custGeom>
              <a:avLst/>
              <a:gdLst/>
              <a:ahLst/>
              <a:cxnLst/>
              <a:rect r="r" b="b" t="t" l="l"/>
              <a:pathLst>
                <a:path h="1434353" w="684819">
                  <a:moveTo>
                    <a:pt x="0" y="0"/>
                  </a:moveTo>
                  <a:lnTo>
                    <a:pt x="684819" y="0"/>
                  </a:lnTo>
                  <a:lnTo>
                    <a:pt x="684819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19773" t="0" r="-1977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6580" y="2055019"/>
            <a:ext cx="12432428" cy="6604728"/>
          </a:xfrm>
          <a:custGeom>
            <a:avLst/>
            <a:gdLst/>
            <a:ahLst/>
            <a:cxnLst/>
            <a:rect r="r" b="b" t="t" l="l"/>
            <a:pathLst>
              <a:path h="6604728" w="12432428">
                <a:moveTo>
                  <a:pt x="0" y="0"/>
                </a:moveTo>
                <a:lnTo>
                  <a:pt x="12432429" y="0"/>
                </a:lnTo>
                <a:lnTo>
                  <a:pt x="12432429" y="6604728"/>
                </a:lnTo>
                <a:lnTo>
                  <a:pt x="0" y="6604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4187" y="870268"/>
            <a:ext cx="9202650" cy="56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b="true" sz="399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STREAMLIT APPLICATION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84767" cy="10287000"/>
            <a:chOff x="0" y="0"/>
            <a:chExt cx="207664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66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76646">
                  <a:moveTo>
                    <a:pt x="0" y="0"/>
                  </a:moveTo>
                  <a:lnTo>
                    <a:pt x="2076646" y="0"/>
                  </a:lnTo>
                  <a:lnTo>
                    <a:pt x="20766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766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4689" y="1135332"/>
            <a:ext cx="1947056" cy="2099766"/>
          </a:xfrm>
          <a:custGeom>
            <a:avLst/>
            <a:gdLst/>
            <a:ahLst/>
            <a:cxnLst/>
            <a:rect r="r" b="b" t="t" l="l"/>
            <a:pathLst>
              <a:path h="2099766" w="1947056">
                <a:moveTo>
                  <a:pt x="0" y="0"/>
                </a:moveTo>
                <a:lnTo>
                  <a:pt x="1947055" y="0"/>
                </a:lnTo>
                <a:lnTo>
                  <a:pt x="194705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31978" y="7265166"/>
            <a:ext cx="2099766" cy="2099766"/>
          </a:xfrm>
          <a:custGeom>
            <a:avLst/>
            <a:gdLst/>
            <a:ahLst/>
            <a:cxnLst/>
            <a:rect r="r" b="b" t="t" l="l"/>
            <a:pathLst>
              <a:path h="2099766" w="2099766">
                <a:moveTo>
                  <a:pt x="0" y="0"/>
                </a:moveTo>
                <a:lnTo>
                  <a:pt x="2099766" y="0"/>
                </a:lnTo>
                <a:lnTo>
                  <a:pt x="2099766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15969" y="4200249"/>
            <a:ext cx="2015775" cy="2099766"/>
          </a:xfrm>
          <a:custGeom>
            <a:avLst/>
            <a:gdLst/>
            <a:ahLst/>
            <a:cxnLst/>
            <a:rect r="r" b="b" t="t" l="l"/>
            <a:pathLst>
              <a:path h="2099766" w="2015775">
                <a:moveTo>
                  <a:pt x="0" y="0"/>
                </a:moveTo>
                <a:lnTo>
                  <a:pt x="2015775" y="0"/>
                </a:lnTo>
                <a:lnTo>
                  <a:pt x="201577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12886" y="2310780"/>
            <a:ext cx="12739072" cy="6767632"/>
          </a:xfrm>
          <a:custGeom>
            <a:avLst/>
            <a:gdLst/>
            <a:ahLst/>
            <a:cxnLst/>
            <a:rect r="r" b="b" t="t" l="l"/>
            <a:pathLst>
              <a:path h="6767632" w="12739072">
                <a:moveTo>
                  <a:pt x="0" y="0"/>
                </a:moveTo>
                <a:lnTo>
                  <a:pt x="12739073" y="0"/>
                </a:lnTo>
                <a:lnTo>
                  <a:pt x="12739073" y="6767632"/>
                </a:lnTo>
                <a:lnTo>
                  <a:pt x="0" y="6767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3354" y="1095375"/>
            <a:ext cx="9535496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EDA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884767" cy="10287000"/>
            <a:chOff x="0" y="0"/>
            <a:chExt cx="207664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66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76646">
                  <a:moveTo>
                    <a:pt x="0" y="0"/>
                  </a:moveTo>
                  <a:lnTo>
                    <a:pt x="2076646" y="0"/>
                  </a:lnTo>
                  <a:lnTo>
                    <a:pt x="20766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766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4689" y="1135332"/>
            <a:ext cx="1947056" cy="2099766"/>
          </a:xfrm>
          <a:custGeom>
            <a:avLst/>
            <a:gdLst/>
            <a:ahLst/>
            <a:cxnLst/>
            <a:rect r="r" b="b" t="t" l="l"/>
            <a:pathLst>
              <a:path h="2099766" w="1947056">
                <a:moveTo>
                  <a:pt x="0" y="0"/>
                </a:moveTo>
                <a:lnTo>
                  <a:pt x="1947055" y="0"/>
                </a:lnTo>
                <a:lnTo>
                  <a:pt x="194705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31978" y="7265166"/>
            <a:ext cx="2099766" cy="2099766"/>
          </a:xfrm>
          <a:custGeom>
            <a:avLst/>
            <a:gdLst/>
            <a:ahLst/>
            <a:cxnLst/>
            <a:rect r="r" b="b" t="t" l="l"/>
            <a:pathLst>
              <a:path h="2099766" w="2099766">
                <a:moveTo>
                  <a:pt x="0" y="0"/>
                </a:moveTo>
                <a:lnTo>
                  <a:pt x="2099766" y="0"/>
                </a:lnTo>
                <a:lnTo>
                  <a:pt x="2099766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715969" y="4200249"/>
            <a:ext cx="2015775" cy="2099766"/>
          </a:xfrm>
          <a:custGeom>
            <a:avLst/>
            <a:gdLst/>
            <a:ahLst/>
            <a:cxnLst/>
            <a:rect r="r" b="b" t="t" l="l"/>
            <a:pathLst>
              <a:path h="2099766" w="2015775">
                <a:moveTo>
                  <a:pt x="0" y="0"/>
                </a:moveTo>
                <a:lnTo>
                  <a:pt x="2015775" y="0"/>
                </a:lnTo>
                <a:lnTo>
                  <a:pt x="2015775" y="2099766"/>
                </a:lnTo>
                <a:lnTo>
                  <a:pt x="0" y="209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17842" y="2513279"/>
            <a:ext cx="12696509" cy="6745021"/>
          </a:xfrm>
          <a:custGeom>
            <a:avLst/>
            <a:gdLst/>
            <a:ahLst/>
            <a:cxnLst/>
            <a:rect r="r" b="b" t="t" l="l"/>
            <a:pathLst>
              <a:path h="6745021" w="12696509">
                <a:moveTo>
                  <a:pt x="0" y="0"/>
                </a:moveTo>
                <a:lnTo>
                  <a:pt x="12696510" y="0"/>
                </a:lnTo>
                <a:lnTo>
                  <a:pt x="12696510" y="6745021"/>
                </a:lnTo>
                <a:lnTo>
                  <a:pt x="0" y="67450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3354" y="1095375"/>
            <a:ext cx="9535496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EDA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95751"/>
            <a:ext cx="18288000" cy="3991249"/>
            <a:chOff x="0" y="0"/>
            <a:chExt cx="4816593" cy="1051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51193"/>
            </a:xfrm>
            <a:custGeom>
              <a:avLst/>
              <a:gdLst/>
              <a:ahLst/>
              <a:cxnLst/>
              <a:rect r="r" b="b" t="t" l="l"/>
              <a:pathLst>
                <a:path h="105119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4220" y="1028700"/>
            <a:ext cx="177203" cy="213264"/>
          </a:xfrm>
          <a:custGeom>
            <a:avLst/>
            <a:gdLst/>
            <a:ahLst/>
            <a:cxnLst/>
            <a:rect r="r" b="b" t="t" l="l"/>
            <a:pathLst>
              <a:path h="213264" w="177203">
                <a:moveTo>
                  <a:pt x="0" y="0"/>
                </a:moveTo>
                <a:lnTo>
                  <a:pt x="177203" y="0"/>
                </a:lnTo>
                <a:lnTo>
                  <a:pt x="177203" y="213264"/>
                </a:lnTo>
                <a:lnTo>
                  <a:pt x="0" y="21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2961" y="1778103"/>
            <a:ext cx="2004580" cy="1804122"/>
          </a:xfrm>
          <a:custGeom>
            <a:avLst/>
            <a:gdLst/>
            <a:ahLst/>
            <a:cxnLst/>
            <a:rect r="r" b="b" t="t" l="l"/>
            <a:pathLst>
              <a:path h="1804122" w="2004580">
                <a:moveTo>
                  <a:pt x="0" y="0"/>
                </a:moveTo>
                <a:lnTo>
                  <a:pt x="2004580" y="0"/>
                </a:lnTo>
                <a:lnTo>
                  <a:pt x="2004580" y="1804123"/>
                </a:lnTo>
                <a:lnTo>
                  <a:pt x="0" y="1804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0841" y="1854541"/>
            <a:ext cx="1597468" cy="1804122"/>
          </a:xfrm>
          <a:custGeom>
            <a:avLst/>
            <a:gdLst/>
            <a:ahLst/>
            <a:cxnLst/>
            <a:rect r="r" b="b" t="t" l="l"/>
            <a:pathLst>
              <a:path h="1804122" w="1597468">
                <a:moveTo>
                  <a:pt x="0" y="0"/>
                </a:moveTo>
                <a:lnTo>
                  <a:pt x="1597468" y="0"/>
                </a:lnTo>
                <a:lnTo>
                  <a:pt x="1597468" y="1804122"/>
                </a:lnTo>
                <a:lnTo>
                  <a:pt x="0" y="180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1554" y="3935864"/>
            <a:ext cx="11301259" cy="6003794"/>
          </a:xfrm>
          <a:custGeom>
            <a:avLst/>
            <a:gdLst/>
            <a:ahLst/>
            <a:cxnLst/>
            <a:rect r="r" b="b" t="t" l="l"/>
            <a:pathLst>
              <a:path h="6003794" w="11301259">
                <a:moveTo>
                  <a:pt x="0" y="0"/>
                </a:moveTo>
                <a:lnTo>
                  <a:pt x="11301259" y="0"/>
                </a:lnTo>
                <a:lnTo>
                  <a:pt x="11301259" y="6003793"/>
                </a:lnTo>
                <a:lnTo>
                  <a:pt x="0" y="6003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49581"/>
            <a:ext cx="928244" cy="1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"/>
              </a:lnSpc>
              <a:spcBef>
                <a:spcPct val="0"/>
              </a:spcBef>
            </a:pPr>
            <a:r>
              <a:rPr lang="en-US" b="true" sz="1066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Larana, Inc.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6151" y="546735"/>
            <a:ext cx="10785744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SYSTEM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464" y="2362385"/>
            <a:ext cx="6632824" cy="629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3"/>
              </a:lnSpc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rediction SystemUser Inputs: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Gender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Income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Loan Amount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Employment Years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Children Count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EXT_SOURCE scores</a:t>
            </a:r>
          </a:p>
          <a:p>
            <a:pPr algn="just">
              <a:lnSpc>
                <a:spcPts val="3553"/>
              </a:lnSpc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Output: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LOW RISK or HIGH RISK</a:t>
            </a:r>
          </a:p>
          <a:p>
            <a:pPr algn="just" marL="547994" indent="-273997" lvl="1">
              <a:lnSpc>
                <a:spcPts val="3553"/>
              </a:lnSpc>
              <a:buFont typeface="Arial"/>
              <a:buChar char="•"/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Default Probability (%)</a:t>
            </a:r>
          </a:p>
          <a:p>
            <a:pPr algn="just">
              <a:lnSpc>
                <a:spcPts val="3553"/>
              </a:lnSpc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✔ Feature name mismatch issue solved</a:t>
            </a:r>
          </a:p>
          <a:p>
            <a:pPr algn="just">
              <a:lnSpc>
                <a:spcPts val="3553"/>
              </a:lnSpc>
            </a:pPr>
            <a:r>
              <a:rPr lang="en-US" sz="2538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 ✔ Prediction works in real-time</a:t>
            </a:r>
          </a:p>
          <a:p>
            <a:pPr algn="just" marL="0" indent="0" lvl="0">
              <a:lnSpc>
                <a:spcPts val="3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DAG9SCLHWeU</dc:identifier>
  <dcterms:modified xsi:type="dcterms:W3CDTF">2011-08-01T06:04:30Z</dcterms:modified>
  <cp:revision>1</cp:revision>
  <dc:title>Blue Modern Bank Company Profile Presentation</dc:title>
</cp:coreProperties>
</file>